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7%20JUL%202022\INGRESOS%20PARA%20GRAFICA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1765595820041159"/>
                  <c:y val="3.36853410049955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2225837340824564"/>
                  <c:y val="3.700685303972073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es-MX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Hoja1!$B$3:$C$3</c:f>
              <c:numCache>
                <c:formatCode>mmm\-yy</c:formatCode>
                <c:ptCount val="2"/>
                <c:pt idx="0">
                  <c:v>44743</c:v>
                </c:pt>
                <c:pt idx="1">
                  <c:v>44378</c:v>
                </c:pt>
              </c:numCache>
            </c:num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61323328.530000001</c:v>
                </c:pt>
                <c:pt idx="1">
                  <c:v>57858125.240000002</c:v>
                </c:pt>
              </c:numCache>
            </c:numRef>
          </c:val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jul-22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61323328.530000001</c:v>
                </c:pt>
              </c:numCache>
            </c:numRef>
          </c:val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jul-21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57858125.240000002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17/08/2022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004343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/>
                <a:gridCol w="1728192"/>
                <a:gridCol w="1800200"/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2021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JULIO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/>
                        <a:t>IMPUESTOS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$5,477,354.05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$5,551,008.23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/>
                        <a:t>DERECHOS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$6,915,306.38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$6,558,604.69</a:t>
                      </a: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/>
                        <a:t>PRODUCTOS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$576,440.75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$154,849.15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 smtClean="0"/>
                        <a:t>APROVECHAMIENTOS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$322,030.41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$259,845.25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  <a:latin typeface="+mn-lt"/>
                        </a:rPr>
                        <a:t>$48,032,196.94</a:t>
                      </a:r>
                      <a:endParaRPr lang="es-MX" sz="1600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  <a:latin typeface="+mn-lt"/>
                        </a:rPr>
                        <a:t>$45,333,817.92</a:t>
                      </a:r>
                      <a:endParaRPr lang="es-MX" sz="1600" dirty="0"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$61,323,328.53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latin typeface="MS Sans Serif"/>
                        </a:rPr>
                        <a:t>$57,858,125.24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23528" y="6309320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</a:t>
            </a:r>
            <a:r>
              <a:rPr lang="es-MX" dirty="0" smtClean="0">
                <a:latin typeface="Arial" panose="020B0604020202020204" pitchFamily="34" charset="0"/>
              </a:rPr>
              <a:t>Esparza  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12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0395260"/>
              </p:ext>
            </p:extLst>
          </p:nvPr>
        </p:nvGraphicFramePr>
        <p:xfrm>
          <a:off x="1691680" y="2564904"/>
          <a:ext cx="60486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ctángulo 8"/>
          <p:cNvSpPr/>
          <p:nvPr/>
        </p:nvSpPr>
        <p:spPr>
          <a:xfrm>
            <a:off x="395536" y="6444044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Elaboró: C.P. Kevin Abigael Tamez </a:t>
            </a:r>
            <a:r>
              <a:rPr lang="es-MX" dirty="0" smtClean="0">
                <a:latin typeface="Arial" panose="020B0604020202020204" pitchFamily="34" charset="0"/>
              </a:rPr>
              <a:t>Esparza  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3742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Transparencia</cp:lastModifiedBy>
  <cp:revision>145</cp:revision>
  <cp:lastPrinted>2014-06-11T16:34:47Z</cp:lastPrinted>
  <dcterms:created xsi:type="dcterms:W3CDTF">2014-03-15T02:33:31Z</dcterms:created>
  <dcterms:modified xsi:type="dcterms:W3CDTF">2022-08-17T16:55:39Z</dcterms:modified>
</cp:coreProperties>
</file>